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tags/tag1.xml" ContentType="application/vnd.openxmlformats-officedocument.presentationml.tags+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handoutMasterIdLst>
    <p:handoutMasterId r:id="rId28"/>
  </p:handoutMasterIdLst>
  <p:sldIdLst>
    <p:sldId id="257" r:id="rId2"/>
    <p:sldId id="263" r:id="rId3"/>
    <p:sldId id="264" r:id="rId4"/>
    <p:sldId id="259" r:id="rId5"/>
    <p:sldId id="273" r:id="rId6"/>
    <p:sldId id="262" r:id="rId7"/>
    <p:sldId id="297" r:id="rId8"/>
    <p:sldId id="304" r:id="rId9"/>
    <p:sldId id="305" r:id="rId10"/>
    <p:sldId id="271" r:id="rId11"/>
    <p:sldId id="306" r:id="rId12"/>
    <p:sldId id="307" r:id="rId13"/>
    <p:sldId id="294" r:id="rId14"/>
    <p:sldId id="295" r:id="rId15"/>
    <p:sldId id="287" r:id="rId16"/>
    <p:sldId id="277" r:id="rId17"/>
    <p:sldId id="313" r:id="rId18"/>
    <p:sldId id="302" r:id="rId19"/>
    <p:sldId id="269" r:id="rId20"/>
    <p:sldId id="289" r:id="rId21"/>
    <p:sldId id="300" r:id="rId22"/>
    <p:sldId id="301" r:id="rId23"/>
    <p:sldId id="298" r:id="rId24"/>
    <p:sldId id="299" r:id="rId25"/>
    <p:sldId id="281" r:id="rId26"/>
    <p:sldId id="29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13" d="100"/>
          <a:sy n="113" d="100"/>
        </p:scale>
        <p:origin x="-145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1" Type="http://schemas.openxmlformats.org/officeDocument/2006/relationships/viewProps" Target="viewProp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handoutMaster" Target="handoutMasters/handoutMaster1.xml"/><Relationship Id="rId26" Type="http://schemas.openxmlformats.org/officeDocument/2006/relationships/slide" Target="slides/slide25.xml"/><Relationship Id="rId30" Type="http://schemas.openxmlformats.org/officeDocument/2006/relationships/presProps" Target="presProps.xml"/><Relationship Id="rId11" Type="http://schemas.openxmlformats.org/officeDocument/2006/relationships/slide" Target="slides/slide10.xml"/><Relationship Id="rId29" Type="http://schemas.openxmlformats.org/officeDocument/2006/relationships/printerSettings" Target="printerSettings/printerSettings1.bin"/><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4B0C004-0907-43D1-A066-5B4320EEFB40}" type="datetimeFigureOut">
              <a:rPr lang="en-GB" smtClean="0"/>
              <a:pPr/>
              <a:t>11/21/11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CED1AC-F264-44A1-8DF5-599F26645B60}"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3E02139-7887-4872-B22E-E36711E5FD91}" type="datetimeFigureOut">
              <a:rPr lang="en-GB" smtClean="0"/>
              <a:pPr/>
              <a:t>11/21/11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3E02139-7887-4872-B22E-E36711E5FD91}" type="datetimeFigureOut">
              <a:rPr lang="en-GB" smtClean="0"/>
              <a:pPr/>
              <a:t>11/21/11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3E02139-7887-4872-B22E-E36711E5FD91}" type="datetimeFigureOut">
              <a:rPr lang="en-GB" smtClean="0"/>
              <a:pPr/>
              <a:t>11/21/11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3E02139-7887-4872-B22E-E36711E5FD91}" type="datetimeFigureOut">
              <a:rPr lang="en-GB" smtClean="0"/>
              <a:pPr/>
              <a:t>11/21/11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E02139-7887-4872-B22E-E36711E5FD91}" type="datetimeFigureOut">
              <a:rPr lang="en-GB" smtClean="0"/>
              <a:pPr/>
              <a:t>11/21/11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3E02139-7887-4872-B22E-E36711E5FD91}" type="datetimeFigureOut">
              <a:rPr lang="en-GB" smtClean="0"/>
              <a:pPr/>
              <a:t>11/21/11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3E02139-7887-4872-B22E-E36711E5FD91}" type="datetimeFigureOut">
              <a:rPr lang="en-GB" smtClean="0"/>
              <a:pPr/>
              <a:t>11/21/11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3E02139-7887-4872-B22E-E36711E5FD91}" type="datetimeFigureOut">
              <a:rPr lang="en-GB" smtClean="0"/>
              <a:pPr/>
              <a:t>11/21/11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E02139-7887-4872-B22E-E36711E5FD91}" type="datetimeFigureOut">
              <a:rPr lang="en-GB" smtClean="0"/>
              <a:pPr/>
              <a:t>11/21/11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solidFill>
                  <a:schemeClr val="tx2"/>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solidFill>
                  <a:schemeClr val="tx2"/>
                </a:solidFill>
              </a:defRPr>
            </a:lvl1pPr>
            <a:lvl2pPr>
              <a:defRPr sz="2800">
                <a:solidFill>
                  <a:schemeClr val="tx2"/>
                </a:solidFill>
              </a:defRPr>
            </a:lvl2pPr>
            <a:lvl3pPr>
              <a:defRPr sz="2400">
                <a:solidFill>
                  <a:schemeClr val="tx2"/>
                </a:solidFill>
              </a:defRPr>
            </a:lvl3pPr>
            <a:lvl4pPr>
              <a:defRPr sz="2000">
                <a:solidFill>
                  <a:schemeClr val="tx2"/>
                </a:solidFill>
              </a:defRPr>
            </a:lvl4pPr>
            <a:lvl5pPr>
              <a:defRPr sz="2000">
                <a:solidFill>
                  <a:schemeClr val="tx2"/>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D3E02139-7887-4872-B22E-E36711E5FD91}" type="datetimeFigureOut">
              <a:rPr lang="en-GB" smtClean="0"/>
              <a:pPr/>
              <a:t>11/21/11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E02139-7887-4872-B22E-E36711E5FD91}" type="datetimeFigureOut">
              <a:rPr lang="en-GB" smtClean="0"/>
              <a:pPr/>
              <a:t>11/21/11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09930A-91E1-4C26-93AD-7946250AF2C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E02139-7887-4872-B22E-E36711E5FD91}" type="datetimeFigureOut">
              <a:rPr lang="en-GB" smtClean="0"/>
              <a:pPr/>
              <a:t>11/21/11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09930A-91E1-4C26-93AD-7946250AF2C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3600" b="1"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2"/>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flickr.com/photos/29311691@N0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smtClean="0"/>
              <a:t>Building Learning Futures</a:t>
            </a:r>
            <a:endParaRPr lang="en-GB" dirty="0">
              <a:solidFill>
                <a:schemeClr val="tx2"/>
              </a:solidFill>
            </a:endParaRPr>
          </a:p>
        </p:txBody>
      </p:sp>
      <p:sp>
        <p:nvSpPr>
          <p:cNvPr id="3" name="Subtitle 2"/>
          <p:cNvSpPr>
            <a:spLocks noGrp="1"/>
          </p:cNvSpPr>
          <p:nvPr>
            <p:ph type="subTitle" idx="1"/>
          </p:nvPr>
        </p:nvSpPr>
        <p:spPr>
          <a:xfrm>
            <a:off x="1371600" y="4797152"/>
            <a:ext cx="6400800" cy="841648"/>
          </a:xfrm>
        </p:spPr>
        <p:txBody>
          <a:bodyPr>
            <a:normAutofit fontScale="92500" lnSpcReduction="20000"/>
          </a:bodyPr>
          <a:lstStyle/>
          <a:p>
            <a:r>
              <a:rPr lang="en-GB" sz="1800" dirty="0" smtClean="0"/>
              <a:t>Professor Keri Facer, Education and Social Research Institute, MMU</a:t>
            </a:r>
          </a:p>
          <a:p>
            <a:r>
              <a:rPr lang="en-GB" sz="1800" dirty="0" smtClean="0"/>
              <a:t>k.facer@mmu.ac.</a:t>
            </a:r>
            <a:r>
              <a:rPr lang="en-GB" sz="1800" dirty="0" smtClean="0"/>
              <a:t>uk</a:t>
            </a:r>
          </a:p>
          <a:p>
            <a:r>
              <a:rPr lang="en-GB" sz="1800" dirty="0" smtClean="0"/>
              <a:t>@</a:t>
            </a:r>
            <a:r>
              <a:rPr lang="en-GB" sz="1800" dirty="0" err="1" smtClean="0"/>
              <a:t>kerileef</a:t>
            </a:r>
            <a:endParaRPr lang="en-GB" sz="1800" dirty="0" smtClean="0"/>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92500"/>
          </a:bodyPr>
          <a:lstStyle/>
          <a:p>
            <a:r>
              <a:rPr lang="en-US" sz="2800" dirty="0" smtClean="0"/>
              <a:t>Rise of biotech – personal genomes, bespoke medicine, cosmetic pharmacology</a:t>
            </a:r>
          </a:p>
          <a:p>
            <a:endParaRPr lang="en-GB" sz="2800" i="1" dirty="0" smtClean="0"/>
          </a:p>
          <a:p>
            <a:r>
              <a:rPr lang="en-GB" sz="2800" i="1" dirty="0" smtClean="0"/>
              <a:t>When asked whether healthy children under the age of 16 should be restricted from taking these drugs, unsurprisingly, most respondents (86%) said that they should. But one-third of respondents said they would feel pressure to give cognition-enhancing drugs to their children if other children at school were taking them. </a:t>
            </a:r>
            <a:endParaRPr lang="en-GB" sz="2800" b="1" dirty="0" smtClean="0"/>
          </a:p>
          <a:p>
            <a:pPr algn="r">
              <a:buNone/>
            </a:pPr>
            <a:r>
              <a:rPr lang="en-GB" sz="2800" dirty="0" smtClean="0"/>
              <a:t>Nature, 2009</a:t>
            </a:r>
            <a:endParaRPr lang="en-GB"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Knowledge</a:t>
            </a:r>
            <a:endParaRPr lang="en-GB"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Placeholder 5"/>
          <p:cNvSpPr>
            <a:spLocks noGrp="1"/>
          </p:cNvSpPr>
          <p:nvPr>
            <p:ph type="body" sz="half" idx="2"/>
          </p:nvPr>
        </p:nvSpPr>
        <p:spPr>
          <a:xfrm>
            <a:off x="5292080" y="548680"/>
            <a:ext cx="3600400" cy="5832648"/>
          </a:xfrm>
        </p:spPr>
        <p:txBody>
          <a:bodyPr>
            <a:normAutofit/>
          </a:bodyPr>
          <a:lstStyle/>
          <a:p>
            <a:pPr>
              <a:spcAft>
                <a:spcPts val="600"/>
              </a:spcAft>
            </a:pPr>
            <a:r>
              <a:rPr lang="en-GB" sz="2000" dirty="0" smtClean="0"/>
              <a:t>Collective intelligence/global brain</a:t>
            </a:r>
          </a:p>
          <a:p>
            <a:pPr lvl="1">
              <a:spcAft>
                <a:spcPts val="600"/>
              </a:spcAft>
            </a:pPr>
            <a:r>
              <a:rPr lang="en-GB" sz="1800" dirty="0" smtClean="0"/>
              <a:t>= value in ‘finding the place for expertise’ </a:t>
            </a:r>
          </a:p>
          <a:p>
            <a:pPr lvl="1">
              <a:spcAft>
                <a:spcPts val="600"/>
              </a:spcAft>
            </a:pPr>
            <a:r>
              <a:rPr lang="en-GB" sz="1800" dirty="0" smtClean="0"/>
              <a:t>= data streams and data mining</a:t>
            </a:r>
          </a:p>
          <a:p>
            <a:pPr>
              <a:spcAft>
                <a:spcPts val="600"/>
              </a:spcAft>
            </a:pPr>
            <a:r>
              <a:rPr lang="en-GB" sz="2000" dirty="0" smtClean="0"/>
              <a:t>Embodied knowledge</a:t>
            </a:r>
          </a:p>
          <a:p>
            <a:pPr lvl="1">
              <a:spcAft>
                <a:spcPts val="600"/>
              </a:spcAft>
            </a:pPr>
            <a:r>
              <a:rPr lang="en-GB" sz="1800" dirty="0" smtClean="0"/>
              <a:t> = reconnecting mind &amp; body, academic and craft </a:t>
            </a:r>
            <a:r>
              <a:rPr lang="en-GB" sz="1800" dirty="0" smtClean="0"/>
              <a:t>skills</a:t>
            </a:r>
          </a:p>
        </p:txBody>
      </p:sp>
      <p:pic>
        <p:nvPicPr>
          <p:cNvPr id="7" name="Picture Placeholder 6" descr="FutureLab_KateAnderson3 (Custom).jpg"/>
          <p:cNvPicPr>
            <a:picLocks noGrp="1" noChangeAspect="1"/>
          </p:cNvPicPr>
          <p:nvPr>
            <p:ph type="pic" idx="1"/>
          </p:nvPr>
        </p:nvPicPr>
        <p:blipFill>
          <a:blip r:embed="rId2" cstate="print"/>
          <a:srcRect t="6051" b="6051"/>
          <a:stretch>
            <a:fillRect/>
          </a:stretch>
        </p:blipFill>
        <p:spPr>
          <a:xfrm>
            <a:off x="395288" y="476250"/>
            <a:ext cx="4608512" cy="597693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Demographics</a:t>
            </a:r>
            <a:endParaRPr lang="en-GB" dirty="0"/>
          </a:p>
        </p:txBody>
      </p:sp>
      <p:sp>
        <p:nvSpPr>
          <p:cNvPr id="3" name="Text Placeholder 2"/>
          <p:cNvSpPr>
            <a:spLocks noGrp="1"/>
          </p:cNvSpPr>
          <p:nvPr>
            <p:ph type="body" idx="1"/>
          </p:nvPr>
        </p:nvSpPr>
        <p:spPr/>
        <p:txBody>
          <a:bodyPr/>
          <a:lstStyle/>
          <a:p>
            <a:endParaRPr lang="en-GB"/>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Placeholder 8" descr="generations icultist flickr.jpg"/>
          <p:cNvPicPr>
            <a:picLocks noGrp="1" noChangeAspect="1"/>
          </p:cNvPicPr>
          <p:nvPr>
            <p:ph type="pic" idx="1"/>
          </p:nvPr>
        </p:nvPicPr>
        <p:blipFill>
          <a:blip r:embed="rId2" cstate="print"/>
          <a:srcRect l="13281" r="13281"/>
          <a:stretch>
            <a:fillRect/>
          </a:stretch>
        </p:blipFill>
        <p:spPr>
          <a:xfrm>
            <a:off x="899592" y="404664"/>
            <a:ext cx="7632847" cy="4320481"/>
          </a:xfrm>
        </p:spPr>
      </p:pic>
      <p:sp>
        <p:nvSpPr>
          <p:cNvPr id="4" name="Text Placeholder 3"/>
          <p:cNvSpPr>
            <a:spLocks noGrp="1"/>
          </p:cNvSpPr>
          <p:nvPr>
            <p:ph type="body" sz="half" idx="2"/>
          </p:nvPr>
        </p:nvSpPr>
        <p:spPr>
          <a:xfrm>
            <a:off x="1792288" y="4941168"/>
            <a:ext cx="5486400" cy="1916832"/>
          </a:xfrm>
        </p:spPr>
        <p:txBody>
          <a:bodyPr>
            <a:normAutofit fontScale="85000" lnSpcReduction="10000"/>
          </a:bodyPr>
          <a:lstStyle/>
          <a:p>
            <a:r>
              <a:rPr lang="en-GB" sz="1800" dirty="0" smtClean="0"/>
              <a:t>By 2035 50% of population of Western Europe aged over 50, with a further 40 year life expectancy, 25% aged over 65</a:t>
            </a:r>
          </a:p>
          <a:p>
            <a:r>
              <a:rPr lang="en-GB" sz="1800" dirty="0" smtClean="0"/>
              <a:t>Competition for public resources? Intergenerational conflict? </a:t>
            </a:r>
          </a:p>
          <a:p>
            <a:r>
              <a:rPr lang="en-GB" sz="1800" dirty="0" smtClean="0"/>
              <a:t> New intergenerational cohesion - older adults as active citizens/ partners/ co-workers/ learners? </a:t>
            </a:r>
          </a:p>
          <a:p>
            <a:r>
              <a:rPr lang="en-GB" sz="1800" dirty="0" smtClean="0"/>
              <a:t>Global intergenerational relationships? </a:t>
            </a:r>
          </a:p>
          <a:p>
            <a:r>
              <a:rPr lang="en-GB" sz="1800" dirty="0" smtClean="0"/>
              <a:t>Lifelong over 500 years? </a:t>
            </a:r>
          </a:p>
          <a:p>
            <a:endParaRPr lang="en-GB" sz="1800" dirty="0" smtClean="0"/>
          </a:p>
          <a:p>
            <a:endParaRPr lang="en-GB" sz="1800" dirty="0" smtClean="0"/>
          </a:p>
          <a:p>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Working in the ‘knowledge economy’</a:t>
            </a:r>
            <a:endParaRPr lang="en-GB" dirty="0"/>
          </a:p>
        </p:txBody>
      </p:sp>
      <p:sp>
        <p:nvSpPr>
          <p:cNvPr id="5" name="Text Placeholder 4"/>
          <p:cNvSpPr>
            <a:spLocks noGrp="1"/>
          </p:cNvSpPr>
          <p:nvPr>
            <p:ph type="body" idx="1"/>
          </p:nvPr>
        </p:nvSpPr>
        <p:spPr/>
        <p:txBody>
          <a:bodyPr/>
          <a:lstStyle/>
          <a:p>
            <a:endParaRPr lang="en-GB"/>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 name="Picture Placeholder 12" descr="Torched car.jpg"/>
          <p:cNvPicPr>
            <a:picLocks noGrp="1" noChangeAspect="1"/>
          </p:cNvPicPr>
          <p:nvPr>
            <p:ph type="pic" idx="1"/>
          </p:nvPr>
        </p:nvPicPr>
        <p:blipFill>
          <a:blip r:embed="rId2" cstate="print"/>
          <a:srcRect/>
          <a:stretch>
            <a:fillRect/>
          </a:stretch>
        </p:blipFill>
        <p:spPr>
          <a:xfrm>
            <a:off x="467544" y="260648"/>
            <a:ext cx="8136904" cy="4793704"/>
          </a:xfrm>
        </p:spPr>
      </p:pic>
      <p:sp>
        <p:nvSpPr>
          <p:cNvPr id="6" name="Text Placeholder 5"/>
          <p:cNvSpPr>
            <a:spLocks noGrp="1"/>
          </p:cNvSpPr>
          <p:nvPr>
            <p:ph type="body" sz="half" idx="2"/>
          </p:nvPr>
        </p:nvSpPr>
        <p:spPr>
          <a:xfrm>
            <a:off x="1763688" y="5085184"/>
            <a:ext cx="5904656" cy="1584176"/>
          </a:xfrm>
        </p:spPr>
        <p:txBody>
          <a:bodyPr>
            <a:noAutofit/>
          </a:bodyPr>
          <a:lstStyle/>
          <a:p>
            <a:pPr>
              <a:lnSpc>
                <a:spcPct val="120000"/>
              </a:lnSpc>
            </a:pPr>
            <a:r>
              <a:rPr lang="en-GB" dirty="0" smtClean="0"/>
              <a:t>International competition for creative roles – high skills, low wages</a:t>
            </a:r>
          </a:p>
          <a:p>
            <a:pPr>
              <a:lnSpc>
                <a:spcPct val="120000"/>
              </a:lnSpc>
            </a:pPr>
            <a:r>
              <a:rPr lang="en-GB" dirty="0" smtClean="0"/>
              <a:t>Centralisation of creativity/autonomy in ‘global talent’ in major multinationals</a:t>
            </a:r>
          </a:p>
          <a:p>
            <a:pPr>
              <a:lnSpc>
                <a:spcPct val="120000"/>
              </a:lnSpc>
            </a:pPr>
            <a:r>
              <a:rPr lang="en-GB" dirty="0" smtClean="0"/>
              <a:t>Casualisation of middle class roles – </a:t>
            </a:r>
            <a:r>
              <a:rPr lang="en-GB" dirty="0" err="1" smtClean="0"/>
              <a:t>crowdsourcing</a:t>
            </a:r>
            <a:r>
              <a:rPr lang="en-GB" dirty="0" smtClean="0"/>
              <a:t>, freelance, amateur/volunteer effort</a:t>
            </a:r>
          </a:p>
          <a:p>
            <a:pPr>
              <a:lnSpc>
                <a:spcPct val="120000"/>
              </a:lnSpc>
            </a:pPr>
            <a:r>
              <a:rPr lang="en-GB" dirty="0" smtClean="0"/>
              <a:t>Losing the ‘rungs on the ladder’ and potential for radical polarisation</a:t>
            </a:r>
          </a:p>
        </p:txBody>
      </p:sp>
      <p:sp>
        <p:nvSpPr>
          <p:cNvPr id="14" name="Text Placeholder 5"/>
          <p:cNvSpPr txBox="1">
            <a:spLocks/>
          </p:cNvSpPr>
          <p:nvPr/>
        </p:nvSpPr>
        <p:spPr>
          <a:xfrm>
            <a:off x="1907704" y="4293096"/>
            <a:ext cx="6711280" cy="762000"/>
          </a:xfrm>
          <a:prstGeom prst="rect">
            <a:avLst/>
          </a:prstGeom>
        </p:spPr>
        <p:txBody>
          <a:bodyPr vert="horz" lIns="91440" tIns="45720" rIns="91440" bIns="45720" rtlCol="0">
            <a:normAutofit fontScale="92500" lnSpcReduction="10000"/>
          </a:bodyPr>
          <a:lstStyle/>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n-US" sz="1400" b="1" i="0" u="none" strike="noStrike" kern="1200" cap="none" spc="0" normalizeH="0" baseline="0" noProof="0" dirty="0" smtClean="0">
                <a:ln>
                  <a:noFill/>
                </a:ln>
                <a:solidFill>
                  <a:srgbClr val="FFFFFF"/>
                </a:solidFill>
                <a:effectLst/>
                <a:uLnTx/>
                <a:uFillTx/>
                <a:latin typeface="+mn-lt"/>
                <a:ea typeface="+mn-ea"/>
                <a:cs typeface="+mn-cs"/>
              </a:rPr>
              <a:t>Image by: H.I.L.T </a:t>
            </a:r>
          </a:p>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n-US" sz="1400" b="1" i="0" u="none" strike="noStrike" kern="1200" cap="none" spc="0" normalizeH="0" baseline="0" noProof="0" dirty="0" err="1" smtClean="0">
                <a:ln>
                  <a:noFill/>
                </a:ln>
                <a:solidFill>
                  <a:srgbClr val="FFFFFF"/>
                </a:solidFill>
                <a:effectLst/>
                <a:uLnTx/>
                <a:uFillTx/>
                <a:latin typeface="+mn-lt"/>
                <a:ea typeface="+mn-ea"/>
                <a:cs typeface="+mn-cs"/>
              </a:rPr>
              <a:t>Flickr</a:t>
            </a:r>
            <a:r>
              <a:rPr kumimoji="0" lang="en-US" sz="1400" b="1" i="0" u="none" strike="noStrike" kern="1200" cap="none" spc="0" normalizeH="0" baseline="0" noProof="0" dirty="0" smtClean="0">
                <a:ln>
                  <a:noFill/>
                </a:ln>
                <a:solidFill>
                  <a:srgbClr val="FFFFFF"/>
                </a:solidFill>
                <a:effectLst/>
                <a:uLnTx/>
                <a:uFillTx/>
                <a:latin typeface="+mn-lt"/>
                <a:ea typeface="+mn-ea"/>
                <a:cs typeface="+mn-cs"/>
              </a:rPr>
              <a:t> Stream  </a:t>
            </a:r>
          </a:p>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en-US" sz="1400" b="1" i="0" u="none" strike="noStrike" kern="1200" cap="none" spc="0" normalizeH="0" baseline="0" noProof="0" dirty="0" smtClean="0">
                <a:ln>
                  <a:noFill/>
                </a:ln>
                <a:solidFill>
                  <a:srgbClr val="FFFFFF"/>
                </a:solidFill>
                <a:effectLst/>
                <a:uLnTx/>
                <a:uFillTx/>
                <a:latin typeface="+mn-lt"/>
                <a:ea typeface="+mn-ea"/>
                <a:cs typeface="+mn-cs"/>
              </a:rPr>
              <a:t>http://www.flickr.com/photos/29311691@N05/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611560" y="476672"/>
            <a:ext cx="8064896" cy="4832092"/>
          </a:xfrm>
          <a:prstGeom prst="rect">
            <a:avLst/>
          </a:prstGeom>
        </p:spPr>
        <p:txBody>
          <a:bodyPr wrap="square">
            <a:spAutoFit/>
          </a:bodyPr>
          <a:lstStyle/>
          <a:p>
            <a:endParaRPr lang="en-US" sz="2000" i="1" dirty="0" smtClean="0">
              <a:solidFill>
                <a:schemeClr val="tx2"/>
              </a:solidFill>
            </a:endParaRPr>
          </a:p>
          <a:p>
            <a:r>
              <a:rPr lang="en-US" sz="2800" i="1" dirty="0" smtClean="0">
                <a:solidFill>
                  <a:schemeClr val="tx2"/>
                </a:solidFill>
              </a:rPr>
              <a:t>We work and we borrow in order to work and to borrow.  And the jobs we work toward are the jobs we already have.  Close to three quarters of students work while in school [college], many full-time; for most, the level of employment we obtain while students is the same that awaits after graduation.  Meanwhile, what we acquire isn’t education; it’s debt.  … This is the prospect for which we have been preparing since grade-school</a:t>
            </a:r>
            <a:r>
              <a:rPr lang="en-US" sz="2800" baseline="30000" dirty="0" smtClean="0">
                <a:solidFill>
                  <a:schemeClr val="tx2"/>
                </a:solidFill>
              </a:rPr>
              <a:t>.</a:t>
            </a:r>
            <a:r>
              <a:rPr lang="en-US" sz="2800" dirty="0" smtClean="0">
                <a:solidFill>
                  <a:schemeClr val="tx2"/>
                </a:solidFill>
              </a:rPr>
              <a:t> </a:t>
            </a:r>
          </a:p>
          <a:p>
            <a:endParaRPr lang="en-GB" b="1" dirty="0" smtClean="0">
              <a:solidFill>
                <a:schemeClr val="tx2"/>
              </a:solidFill>
            </a:endParaRPr>
          </a:p>
          <a:p>
            <a:pPr algn="r"/>
            <a:r>
              <a:rPr lang="en-US" dirty="0" err="1" smtClean="0">
                <a:solidFill>
                  <a:schemeClr val="tx2"/>
                </a:solidFill>
              </a:rPr>
              <a:t>Wewanteverything</a:t>
            </a:r>
            <a:r>
              <a:rPr lang="en-US" dirty="0" smtClean="0">
                <a:solidFill>
                  <a:schemeClr val="tx2"/>
                </a:solidFill>
              </a:rPr>
              <a:t> (2009: US Student)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Environmental and social disruption</a:t>
            </a:r>
            <a:endParaRPr lang="en-GB" dirty="0"/>
          </a:p>
        </p:txBody>
      </p:sp>
      <p:sp>
        <p:nvSpPr>
          <p:cNvPr id="5" name="Text Placeholder 4"/>
          <p:cNvSpPr>
            <a:spLocks noGrp="1"/>
          </p:cNvSpPr>
          <p:nvPr>
            <p:ph type="body" idx="1"/>
          </p:nvPr>
        </p:nvSpPr>
        <p:spPr/>
        <p:txBody>
          <a:bodyPr/>
          <a:lstStyle/>
          <a:p>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Placeholder 9" descr="Police Parliament Photo.jpg"/>
          <p:cNvPicPr>
            <a:picLocks noGrp="1" noChangeAspect="1"/>
          </p:cNvPicPr>
          <p:nvPr>
            <p:ph type="pic" idx="1"/>
          </p:nvPr>
        </p:nvPicPr>
        <p:blipFill>
          <a:blip r:embed="rId2" cstate="print"/>
          <a:srcRect l="6700" r="6700"/>
          <a:stretch>
            <a:fillRect/>
          </a:stretch>
        </p:blipFill>
        <p:spPr>
          <a:xfrm>
            <a:off x="539552" y="188640"/>
            <a:ext cx="8064896" cy="4893096"/>
          </a:xfrm>
        </p:spPr>
      </p:pic>
      <p:sp>
        <p:nvSpPr>
          <p:cNvPr id="3" name="Content Placeholder 2"/>
          <p:cNvSpPr>
            <a:spLocks noGrp="1"/>
          </p:cNvSpPr>
          <p:nvPr>
            <p:ph type="body" sz="half" idx="2"/>
          </p:nvPr>
        </p:nvSpPr>
        <p:spPr>
          <a:xfrm>
            <a:off x="1763688" y="5229200"/>
            <a:ext cx="5486400" cy="1375048"/>
          </a:xfrm>
        </p:spPr>
        <p:txBody>
          <a:bodyPr>
            <a:normAutofit/>
          </a:bodyPr>
          <a:lstStyle/>
          <a:p>
            <a:pPr marL="179388" indent="-179388"/>
            <a:r>
              <a:rPr lang="en-US" sz="2200" dirty="0" smtClean="0"/>
              <a:t>Energy shocks and constraints</a:t>
            </a:r>
          </a:p>
          <a:p>
            <a:pPr marL="179388" indent="-179388"/>
            <a:r>
              <a:rPr lang="en-US" sz="2200" dirty="0" smtClean="0"/>
              <a:t>Climate disruption</a:t>
            </a:r>
          </a:p>
          <a:p>
            <a:pPr marL="179388" indent="-179388"/>
            <a:r>
              <a:rPr lang="en-US" sz="2200" dirty="0" smtClean="0"/>
              <a:t>Breakdown? </a:t>
            </a:r>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229600" cy="6178698"/>
          </a:xfrm>
        </p:spPr>
        <p:txBody>
          <a:bodyPr/>
          <a:lstStyle/>
          <a:p>
            <a:pPr algn="ctr"/>
            <a:r>
              <a:rPr lang="en-GB" dirty="0" smtClean="0">
                <a:solidFill>
                  <a:schemeClr val="accent2"/>
                </a:solidFill>
              </a:rPr>
              <a:t>What is education </a:t>
            </a:r>
            <a:r>
              <a:rPr lang="en-GB" i="1" dirty="0" smtClean="0">
                <a:solidFill>
                  <a:schemeClr val="accent2"/>
                </a:solidFill>
              </a:rPr>
              <a:t>for</a:t>
            </a:r>
            <a:r>
              <a:rPr lang="en-GB" dirty="0" smtClean="0">
                <a:solidFill>
                  <a:schemeClr val="accent2"/>
                </a:solidFill>
              </a:rPr>
              <a:t>? </a:t>
            </a:r>
            <a:endParaRPr lang="en-GB" dirty="0">
              <a:solidFill>
                <a:schemeClr val="accent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0" y="0"/>
            <a:ext cx="9144000" cy="6858000"/>
          </a:xfrm>
        </p:spPr>
        <p:txBody>
          <a:bodyPr anchor="ctr">
            <a:normAutofit/>
          </a:bodyPr>
          <a:lstStyle/>
          <a:p>
            <a:pPr algn="ctr">
              <a:buNone/>
            </a:pPr>
            <a:r>
              <a:rPr lang="en-GB" dirty="0" smtClean="0">
                <a:solidFill>
                  <a:srgbClr val="FF0000"/>
                </a:solidFill>
              </a:rPr>
              <a:t>Technological, demographic, knowledge, economic and environmental changes mean that we cannot count on a ‘business as usual</a:t>
            </a:r>
            <a:r>
              <a:rPr lang="en-GB" smtClean="0">
                <a:solidFill>
                  <a:srgbClr val="FF0000"/>
                </a:solidFill>
              </a:rPr>
              <a:t>’ </a:t>
            </a:r>
            <a:r>
              <a:rPr lang="en-GB" smtClean="0">
                <a:solidFill>
                  <a:srgbClr val="FF0000"/>
                </a:solidFill>
              </a:rPr>
              <a:t>future</a:t>
            </a:r>
          </a:p>
          <a:p>
            <a:pPr algn="ctr">
              <a:buNone/>
            </a:pPr>
            <a:endParaRPr lang="en-GB" dirty="0" smtClean="0"/>
          </a:p>
          <a:p>
            <a:pPr algn="ctr">
              <a:buNone/>
            </a:pPr>
            <a:r>
              <a:rPr lang="en-GB" dirty="0" smtClean="0">
                <a:solidFill>
                  <a:schemeClr val="tx2"/>
                </a:solidFill>
              </a:rPr>
              <a:t>How then do we fulfil the educational contract ?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a:bodyPr>
          <a:lstStyle/>
          <a:p>
            <a:pPr algn="l" eaLnBrk="1" hangingPunct="1"/>
            <a:r>
              <a:rPr lang="en-US" sz="2800" b="1" dirty="0" smtClean="0">
                <a:ea typeface="ＭＳ Ｐゴシック" pitchFamily="-65" charset="-128"/>
                <a:cs typeface="ＭＳ Ｐゴシック" pitchFamily="-65" charset="-128"/>
              </a:rPr>
              <a:t>We’ve survived disruptive change before</a:t>
            </a:r>
            <a:endParaRPr lang="en-US" sz="2800" b="1" dirty="0">
              <a:ea typeface="ＭＳ Ｐゴシック" pitchFamily="-65" charset="-128"/>
              <a:cs typeface="ＭＳ Ｐゴシック" pitchFamily="-65" charset="-128"/>
            </a:endParaRPr>
          </a:p>
        </p:txBody>
      </p:sp>
      <p:sp>
        <p:nvSpPr>
          <p:cNvPr id="59395" name="Rectangle 3"/>
          <p:cNvSpPr>
            <a:spLocks noGrp="1" noChangeArrowheads="1"/>
          </p:cNvSpPr>
          <p:nvPr>
            <p:ph type="body" idx="1"/>
          </p:nvPr>
        </p:nvSpPr>
        <p:spPr>
          <a:xfrm>
            <a:off x="468313" y="1773238"/>
            <a:ext cx="3671887" cy="4751387"/>
          </a:xfrm>
        </p:spPr>
        <p:txBody>
          <a:bodyPr>
            <a:normAutofit/>
          </a:bodyPr>
          <a:lstStyle/>
          <a:p>
            <a:pPr marL="0" indent="0" eaLnBrk="1" hangingPunct="1">
              <a:lnSpc>
                <a:spcPct val="80000"/>
              </a:lnSpc>
              <a:buNone/>
            </a:pPr>
            <a:r>
              <a:rPr lang="en-US" sz="2200" dirty="0" smtClean="0">
                <a:ea typeface="ＭＳ Ｐゴシック" pitchFamily="-65" charset="-128"/>
                <a:cs typeface="ＭＳ Ｐゴシック" pitchFamily="-65" charset="-128"/>
              </a:rPr>
              <a:t>The end of the 19</a:t>
            </a:r>
            <a:r>
              <a:rPr lang="en-US" sz="2200" baseline="30000" dirty="0" smtClean="0">
                <a:ea typeface="ＭＳ Ｐゴシック" pitchFamily="-65" charset="-128"/>
                <a:cs typeface="ＭＳ Ｐゴシック" pitchFamily="-65" charset="-128"/>
              </a:rPr>
              <a:t>th</a:t>
            </a:r>
            <a:r>
              <a:rPr lang="en-US" sz="2200" dirty="0" smtClean="0">
                <a:ea typeface="ＭＳ Ｐゴシック" pitchFamily="-65" charset="-128"/>
                <a:cs typeface="ＭＳ Ｐゴシック" pitchFamily="-65" charset="-128"/>
              </a:rPr>
              <a:t> century saw electric light, phonographs, wireless cinema, extreme poverty, early </a:t>
            </a:r>
            <a:r>
              <a:rPr lang="en-US" sz="2200" dirty="0" err="1" smtClean="0">
                <a:ea typeface="ＭＳ Ｐゴシック" pitchFamily="-65" charset="-128"/>
                <a:cs typeface="ＭＳ Ｐゴシック" pitchFamily="-65" charset="-128"/>
              </a:rPr>
              <a:t>globalisation</a:t>
            </a:r>
            <a:r>
              <a:rPr lang="en-US" sz="2200" dirty="0" smtClean="0">
                <a:ea typeface="ＭＳ Ｐゴシック" pitchFamily="-65" charset="-128"/>
                <a:cs typeface="ＭＳ Ｐゴシック" pitchFamily="-65" charset="-128"/>
              </a:rPr>
              <a:t>, mass production</a:t>
            </a:r>
          </a:p>
          <a:p>
            <a:pPr marL="0" indent="0" eaLnBrk="1" hangingPunct="1">
              <a:lnSpc>
                <a:spcPct val="80000"/>
              </a:lnSpc>
              <a:buNone/>
            </a:pPr>
            <a:endParaRPr lang="en-US" sz="2200" dirty="0" smtClean="0">
              <a:ea typeface="ＭＳ Ｐゴシック" pitchFamily="-65" charset="-128"/>
              <a:cs typeface="ＭＳ Ｐゴシック" pitchFamily="-65" charset="-128"/>
            </a:endParaRPr>
          </a:p>
          <a:p>
            <a:pPr marL="0" indent="0" eaLnBrk="1" hangingPunct="1">
              <a:lnSpc>
                <a:spcPct val="80000"/>
              </a:lnSpc>
              <a:buNone/>
            </a:pPr>
            <a:r>
              <a:rPr lang="en-US" sz="2200" dirty="0" smtClean="0">
                <a:ea typeface="ＭＳ Ｐゴシック" pitchFamily="-65" charset="-128"/>
                <a:cs typeface="ＭＳ Ｐゴシック" pitchFamily="-65" charset="-128"/>
              </a:rPr>
              <a:t>Invented playgrounds and new school spaces, universal primary education, widening access to higher education and laws banning child labour</a:t>
            </a:r>
          </a:p>
          <a:p>
            <a:pPr marL="0" indent="0" eaLnBrk="1" hangingPunct="1">
              <a:lnSpc>
                <a:spcPct val="80000"/>
              </a:lnSpc>
              <a:buNone/>
            </a:pPr>
            <a:endParaRPr lang="en-US" sz="2200" dirty="0" smtClean="0">
              <a:ea typeface="ＭＳ Ｐゴシック" pitchFamily="-65" charset="-128"/>
              <a:cs typeface="ＭＳ Ｐゴシック" pitchFamily="-65" charset="-128"/>
            </a:endParaRPr>
          </a:p>
          <a:p>
            <a:pPr marL="0" indent="0" eaLnBrk="1" hangingPunct="1">
              <a:lnSpc>
                <a:spcPct val="80000"/>
              </a:lnSpc>
              <a:buNone/>
            </a:pPr>
            <a:r>
              <a:rPr lang="en-US" sz="2200" dirty="0" smtClean="0">
                <a:ea typeface="ＭＳ Ｐゴシック" pitchFamily="-65" charset="-128"/>
                <a:cs typeface="ＭＳ Ｐゴシック" pitchFamily="-65" charset="-128"/>
              </a:rPr>
              <a:t>A rich educational imagination</a:t>
            </a:r>
          </a:p>
          <a:p>
            <a:pPr eaLnBrk="1" hangingPunct="1">
              <a:lnSpc>
                <a:spcPct val="80000"/>
              </a:lnSpc>
            </a:pPr>
            <a:endParaRPr lang="en-US" sz="2400" dirty="0">
              <a:ea typeface="ＭＳ Ｐゴシック" pitchFamily="-65" charset="-128"/>
              <a:cs typeface="ＭＳ Ｐゴシック" pitchFamily="-65" charset="-128"/>
            </a:endParaRPr>
          </a:p>
        </p:txBody>
      </p:sp>
      <p:pic>
        <p:nvPicPr>
          <p:cNvPr id="59396" name="Picture 5" descr="inside a school"/>
          <p:cNvPicPr>
            <a:picLocks noChangeAspect="1" noChangeArrowheads="1"/>
          </p:cNvPicPr>
          <p:nvPr/>
        </p:nvPicPr>
        <p:blipFill>
          <a:blip r:embed="rId2" cstate="print"/>
          <a:srcRect/>
          <a:stretch>
            <a:fillRect/>
          </a:stretch>
        </p:blipFill>
        <p:spPr bwMode="auto">
          <a:xfrm>
            <a:off x="4211638" y="1700213"/>
            <a:ext cx="4484687" cy="3408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‘Learning’ practices are already changing</a:t>
            </a:r>
            <a:endParaRPr lang="en-GB" sz="3200" dirty="0"/>
          </a:p>
        </p:txBody>
      </p:sp>
      <p:sp>
        <p:nvSpPr>
          <p:cNvPr id="3" name="Content Placeholder 2"/>
          <p:cNvSpPr>
            <a:spLocks noGrp="1"/>
          </p:cNvSpPr>
          <p:nvPr>
            <p:ph idx="1"/>
          </p:nvPr>
        </p:nvSpPr>
        <p:spPr>
          <a:xfrm>
            <a:off x="457200" y="1600200"/>
            <a:ext cx="4114800" cy="4525963"/>
          </a:xfrm>
        </p:spPr>
        <p:txBody>
          <a:bodyPr>
            <a:normAutofit/>
          </a:bodyPr>
          <a:lstStyle/>
          <a:p>
            <a:r>
              <a:rPr lang="en-GB" sz="2000" dirty="0" smtClean="0"/>
              <a:t>Schools no longer hold the monopoly on: information, access to teachers, assessment</a:t>
            </a:r>
          </a:p>
          <a:p>
            <a:r>
              <a:rPr lang="en-GB" sz="2000" dirty="0" smtClean="0"/>
              <a:t>Kahn Academy/folk educators</a:t>
            </a:r>
          </a:p>
          <a:p>
            <a:r>
              <a:rPr lang="en-GB" sz="2000" dirty="0" smtClean="0"/>
              <a:t>School of everything, </a:t>
            </a:r>
            <a:r>
              <a:rPr lang="en-GB" sz="2000" dirty="0" err="1" smtClean="0"/>
              <a:t>Skillshare</a:t>
            </a:r>
            <a:r>
              <a:rPr lang="en-GB" sz="2000" dirty="0" smtClean="0"/>
              <a:t>, The Really Free School, </a:t>
            </a:r>
            <a:r>
              <a:rPr lang="en-GB" sz="2000" dirty="0" err="1" smtClean="0"/>
              <a:t>Futureversity</a:t>
            </a:r>
            <a:endParaRPr lang="en-GB" sz="2000" dirty="0" smtClean="0"/>
          </a:p>
          <a:p>
            <a:r>
              <a:rPr lang="en-GB" sz="2000" dirty="0" smtClean="0"/>
              <a:t>Microsoft/ </a:t>
            </a:r>
            <a:r>
              <a:rPr lang="en-GB" sz="2000" dirty="0" err="1" smtClean="0"/>
              <a:t>Redhat</a:t>
            </a:r>
            <a:endParaRPr lang="en-GB" sz="2000" dirty="0" smtClean="0"/>
          </a:p>
          <a:p>
            <a:r>
              <a:rPr lang="en-GB" sz="2000" dirty="0" smtClean="0"/>
              <a:t>Virtual/online schools</a:t>
            </a:r>
          </a:p>
          <a:p>
            <a:endParaRPr lang="en-GB" sz="2000" dirty="0" smtClean="0"/>
          </a:p>
          <a:p>
            <a:r>
              <a:rPr lang="en-GB" sz="2000" dirty="0" smtClean="0"/>
              <a:t>Not to mention… free schools, academies, trusts, foundations</a:t>
            </a:r>
          </a:p>
          <a:p>
            <a:endParaRPr lang="en-GB" dirty="0"/>
          </a:p>
        </p:txBody>
      </p:sp>
      <p:pic>
        <p:nvPicPr>
          <p:cNvPr id="4" name="Picture 3" descr="5min.tiff"/>
          <p:cNvPicPr>
            <a:picLocks noChangeAspect="1"/>
          </p:cNvPicPr>
          <p:nvPr/>
        </p:nvPicPr>
        <p:blipFill>
          <a:blip r:embed="rId2" cstate="print"/>
          <a:srcRect/>
          <a:stretch>
            <a:fillRect/>
          </a:stretch>
        </p:blipFill>
        <p:spPr bwMode="auto">
          <a:xfrm>
            <a:off x="5160963" y="1676400"/>
            <a:ext cx="3983037" cy="2820988"/>
          </a:xfrm>
          <a:prstGeom prst="rect">
            <a:avLst/>
          </a:prstGeom>
          <a:noFill/>
          <a:ln w="9525">
            <a:noFill/>
            <a:miter lim="800000"/>
            <a:headEnd/>
            <a:tailEnd/>
          </a:ln>
        </p:spPr>
      </p:pic>
      <p:pic>
        <p:nvPicPr>
          <p:cNvPr id="5" name="Picture 4" descr="School of Everything.tiff"/>
          <p:cNvPicPr>
            <a:picLocks noChangeAspect="1"/>
          </p:cNvPicPr>
          <p:nvPr/>
        </p:nvPicPr>
        <p:blipFill>
          <a:blip r:embed="rId3" cstate="print"/>
          <a:srcRect/>
          <a:stretch>
            <a:fillRect/>
          </a:stretch>
        </p:blipFill>
        <p:spPr bwMode="auto">
          <a:xfrm>
            <a:off x="4589463" y="3619500"/>
            <a:ext cx="3867150" cy="273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2800" b="1" dirty="0" smtClean="0"/>
              <a:t>A new educational imagination for our current times ?</a:t>
            </a:r>
            <a:endParaRPr lang="en-GB" sz="2800" b="1" dirty="0"/>
          </a:p>
        </p:txBody>
      </p:sp>
      <p:sp>
        <p:nvSpPr>
          <p:cNvPr id="3" name="Content Placeholder 2"/>
          <p:cNvSpPr>
            <a:spLocks noGrp="1"/>
          </p:cNvSpPr>
          <p:nvPr>
            <p:ph idx="1"/>
          </p:nvPr>
        </p:nvSpPr>
        <p:spPr>
          <a:xfrm>
            <a:off x="457200" y="1600200"/>
            <a:ext cx="8229600" cy="5069160"/>
          </a:xfrm>
        </p:spPr>
        <p:txBody>
          <a:bodyPr>
            <a:normAutofit fontScale="92500" lnSpcReduction="10000"/>
          </a:bodyPr>
          <a:lstStyle/>
          <a:p>
            <a:r>
              <a:rPr lang="en-GB" dirty="0" smtClean="0"/>
              <a:t>We need schools that rise to these challenges:</a:t>
            </a:r>
          </a:p>
          <a:p>
            <a:pPr lvl="1"/>
            <a:r>
              <a:rPr lang="en-GB" b="1" dirty="0" smtClean="0"/>
              <a:t>Technological Challenge </a:t>
            </a:r>
            <a:r>
              <a:rPr lang="en-GB" dirty="0" smtClean="0"/>
              <a:t>–  Support young people and educators to critically reflect upon technological and scientific change in their own lives, for learning and in society</a:t>
            </a:r>
          </a:p>
          <a:p>
            <a:pPr lvl="1"/>
            <a:r>
              <a:rPr lang="en-GB" b="1" dirty="0" smtClean="0"/>
              <a:t>Demographic Challenge </a:t>
            </a:r>
            <a:r>
              <a:rPr lang="en-GB" dirty="0" smtClean="0"/>
              <a:t>- Build bridges between generations, and enable generations to learn together and from each other</a:t>
            </a:r>
          </a:p>
          <a:p>
            <a:pPr lvl="1"/>
            <a:r>
              <a:rPr lang="en-GB" b="1" dirty="0" smtClean="0"/>
              <a:t>Knowledge Challenge </a:t>
            </a:r>
            <a:r>
              <a:rPr lang="en-GB" dirty="0" smtClean="0"/>
              <a:t>– recognise young people as connected with significant knowledge resources and able to contribute to common projects beyond the school walls</a:t>
            </a:r>
          </a:p>
          <a:p>
            <a:pPr lvl="1"/>
            <a:r>
              <a:rPr lang="en-GB" b="1" dirty="0" smtClean="0"/>
              <a:t>Economic Challenge </a:t>
            </a:r>
            <a:r>
              <a:rPr lang="en-GB" dirty="0" smtClean="0"/>
              <a:t>– offer strategies for young people to build economically sustainable futures that are not reliant upon certification</a:t>
            </a:r>
          </a:p>
          <a:p>
            <a:pPr lvl="1"/>
            <a:r>
              <a:rPr lang="en-GB" b="1" dirty="0" smtClean="0"/>
              <a:t>Environmental Challenge </a:t>
            </a:r>
            <a:r>
              <a:rPr lang="en-GB" dirty="0" smtClean="0"/>
              <a:t>– exemplify environmentally sustainable practices as employers, producers, purchasers and institutions</a:t>
            </a:r>
          </a:p>
          <a:p>
            <a:pPr lvl="1"/>
            <a:endParaRPr lang="en-GB" dirty="0" smtClean="0"/>
          </a:p>
          <a:p>
            <a:r>
              <a:rPr lang="en-GB" dirty="0" smtClean="0"/>
              <a:t>Schools that are laboratories for young people and communities to experiment in the design of better futures</a:t>
            </a:r>
          </a:p>
          <a:p>
            <a:pPr>
              <a:buNone/>
            </a:pPr>
            <a:endParaRPr lang="en-GB" dirty="0" smtClean="0"/>
          </a:p>
          <a:p>
            <a:endParaRPr lang="en-GB"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l"/>
            <a:r>
              <a:rPr lang="en-GB" sz="2800" b="1" dirty="0" smtClean="0"/>
              <a:t>Some inspirations and building blocks</a:t>
            </a:r>
            <a:endParaRPr lang="en-GB" sz="2800" b="1" dirty="0"/>
          </a:p>
        </p:txBody>
      </p:sp>
      <p:sp>
        <p:nvSpPr>
          <p:cNvPr id="3" name="Content Placeholder 2"/>
          <p:cNvSpPr>
            <a:spLocks noGrp="1"/>
          </p:cNvSpPr>
          <p:nvPr>
            <p:ph sz="half" idx="2"/>
          </p:nvPr>
        </p:nvSpPr>
        <p:spPr>
          <a:xfrm>
            <a:off x="457200" y="1219200"/>
            <a:ext cx="4038600" cy="5410200"/>
          </a:xfrm>
        </p:spPr>
        <p:txBody>
          <a:bodyPr>
            <a:noAutofit/>
          </a:bodyPr>
          <a:lstStyle/>
          <a:p>
            <a:pPr>
              <a:buNone/>
            </a:pPr>
            <a:r>
              <a:rPr lang="en-GB" sz="1600" b="1" dirty="0" smtClean="0"/>
              <a:t>The democratic challenge - </a:t>
            </a:r>
          </a:p>
          <a:p>
            <a:r>
              <a:rPr lang="en-GB" sz="1600" dirty="0" smtClean="0"/>
              <a:t>Human Scale Education/ Democratic Education</a:t>
            </a:r>
          </a:p>
          <a:p>
            <a:r>
              <a:rPr lang="en-GB" sz="1600" dirty="0" smtClean="0"/>
              <a:t>Collaborative Schools – eg </a:t>
            </a:r>
            <a:r>
              <a:rPr lang="en-GB" sz="1600" dirty="0" err="1" smtClean="0"/>
              <a:t>Shimna</a:t>
            </a:r>
            <a:r>
              <a:rPr lang="en-GB" sz="1600" dirty="0" smtClean="0"/>
              <a:t>, </a:t>
            </a:r>
            <a:r>
              <a:rPr lang="en-GB" sz="1600" dirty="0" smtClean="0"/>
              <a:t>Orkney</a:t>
            </a:r>
            <a:endParaRPr lang="en-GB" sz="1600" dirty="0" smtClean="0"/>
          </a:p>
          <a:p>
            <a:pPr>
              <a:buNone/>
            </a:pPr>
            <a:r>
              <a:rPr lang="en-GB" sz="1600" b="1" dirty="0" smtClean="0"/>
              <a:t>The technological challenge -</a:t>
            </a:r>
            <a:endParaRPr lang="en-GB" sz="1600" b="1" dirty="0" smtClean="0"/>
          </a:p>
          <a:p>
            <a:r>
              <a:rPr lang="en-GB" sz="1600" dirty="0" smtClean="0"/>
              <a:t>ESSA </a:t>
            </a:r>
            <a:r>
              <a:rPr lang="en-GB" sz="1600" dirty="0" smtClean="0"/>
              <a:t>Academy</a:t>
            </a:r>
            <a:r>
              <a:rPr lang="en-GB" sz="1600" dirty="0" smtClean="0"/>
              <a:t> – rethinking the individual in education</a:t>
            </a:r>
          </a:p>
          <a:p>
            <a:pPr>
              <a:buNone/>
            </a:pPr>
            <a:r>
              <a:rPr lang="en-GB" sz="1600" b="1" dirty="0" smtClean="0"/>
              <a:t>The demographic challenge - </a:t>
            </a:r>
            <a:endParaRPr lang="en-GB" sz="1600" b="1" dirty="0" smtClean="0"/>
          </a:p>
          <a:p>
            <a:r>
              <a:rPr lang="en-GB" sz="1600" dirty="0" smtClean="0"/>
              <a:t>Grey </a:t>
            </a:r>
            <a:r>
              <a:rPr lang="en-GB" sz="1600" dirty="0" smtClean="0"/>
              <a:t>Gamers</a:t>
            </a:r>
            <a:r>
              <a:rPr lang="en-GB" sz="1600" dirty="0" smtClean="0"/>
              <a:t> – intergenerational learning</a:t>
            </a:r>
          </a:p>
          <a:p>
            <a:pPr>
              <a:buNone/>
            </a:pPr>
            <a:r>
              <a:rPr lang="en-GB" sz="1600" b="1" dirty="0" smtClean="0"/>
              <a:t>The economic challenge</a:t>
            </a:r>
            <a:endParaRPr lang="en-GB" sz="1600" b="1" dirty="0" smtClean="0"/>
          </a:p>
          <a:p>
            <a:r>
              <a:rPr lang="en-GB" sz="1600" dirty="0" smtClean="0"/>
              <a:t>Co-operative Schools and Co-operative </a:t>
            </a:r>
            <a:r>
              <a:rPr lang="en-GB" sz="1600" dirty="0" smtClean="0"/>
              <a:t>Education</a:t>
            </a:r>
          </a:p>
          <a:p>
            <a:r>
              <a:rPr lang="en-GB" sz="1600" dirty="0" err="1" smtClean="0"/>
              <a:t>HighTechHigh</a:t>
            </a:r>
            <a:endParaRPr lang="en-GB" sz="1600" dirty="0" smtClean="0"/>
          </a:p>
          <a:p>
            <a:r>
              <a:rPr lang="en-GB" sz="1600" dirty="0" smtClean="0"/>
              <a:t>Self-sufficient </a:t>
            </a:r>
            <a:r>
              <a:rPr lang="en-GB" sz="1600" dirty="0" smtClean="0"/>
              <a:t>schools in Latin America</a:t>
            </a:r>
          </a:p>
          <a:p>
            <a:pPr>
              <a:buNone/>
            </a:pPr>
            <a:r>
              <a:rPr lang="en-GB" sz="1600" b="1" dirty="0" smtClean="0"/>
              <a:t>The environmental challenge</a:t>
            </a:r>
          </a:p>
          <a:p>
            <a:r>
              <a:rPr lang="en-GB" sz="1600" dirty="0" smtClean="0"/>
              <a:t>Riverside</a:t>
            </a:r>
          </a:p>
          <a:p>
            <a:r>
              <a:rPr lang="en-GB" sz="1600" dirty="0" err="1" smtClean="0"/>
              <a:t>iEarn</a:t>
            </a:r>
            <a:r>
              <a:rPr lang="en-GB" sz="1600" dirty="0" smtClean="0"/>
              <a:t>/ </a:t>
            </a:r>
            <a:r>
              <a:rPr lang="en-GB" sz="1600" dirty="0" err="1" smtClean="0"/>
              <a:t>Earthforce</a:t>
            </a:r>
            <a:endParaRPr lang="en-GB" sz="1600" dirty="0" smtClean="0"/>
          </a:p>
          <a:p>
            <a:r>
              <a:rPr lang="en-GB" sz="1600" dirty="0" smtClean="0"/>
              <a:t>Sustainable Schools  - </a:t>
            </a:r>
            <a:r>
              <a:rPr lang="en-GB" sz="1600" dirty="0" err="1" smtClean="0"/>
              <a:t>e.g</a:t>
            </a:r>
            <a:r>
              <a:rPr lang="en-GB" sz="1600" dirty="0" smtClean="0"/>
              <a:t> St Christopher’s, </a:t>
            </a:r>
            <a:r>
              <a:rPr lang="en-GB" sz="1600" dirty="0" smtClean="0"/>
              <a:t>Wrexham</a:t>
            </a:r>
            <a:endParaRPr lang="en-GB" sz="1600" dirty="0" smtClean="0"/>
          </a:p>
        </p:txBody>
      </p:sp>
      <p:sp>
        <p:nvSpPr>
          <p:cNvPr id="7" name="Content Placeholder 6"/>
          <p:cNvSpPr>
            <a:spLocks noGrp="1"/>
          </p:cNvSpPr>
          <p:nvPr>
            <p:ph sz="quarter" idx="4"/>
          </p:nvPr>
        </p:nvSpPr>
        <p:spPr/>
        <p:txBody>
          <a:bodyPr>
            <a:normAutofit lnSpcReduction="10000"/>
          </a:bodyPr>
          <a:lstStyle/>
          <a:p>
            <a:pPr>
              <a:buNone/>
            </a:pPr>
            <a:r>
              <a:rPr lang="en-GB" sz="2200" dirty="0" smtClean="0">
                <a:solidFill>
                  <a:schemeClr val="accent2"/>
                </a:solidFill>
              </a:rPr>
              <a:t>Schools that are building: </a:t>
            </a:r>
            <a:endParaRPr lang="en-GB" sz="2200" dirty="0" smtClean="0">
              <a:solidFill>
                <a:schemeClr val="accent2"/>
              </a:solidFill>
            </a:endParaRPr>
          </a:p>
          <a:p>
            <a:pPr lvl="1"/>
            <a:r>
              <a:rPr lang="en-GB" sz="1800" dirty="0" smtClean="0">
                <a:solidFill>
                  <a:schemeClr val="accent2"/>
                </a:solidFill>
              </a:rPr>
              <a:t>New human relationships within and between schools</a:t>
            </a:r>
          </a:p>
          <a:p>
            <a:pPr lvl="1"/>
            <a:r>
              <a:rPr lang="en-GB" sz="1800" dirty="0" smtClean="0">
                <a:solidFill>
                  <a:schemeClr val="accent2"/>
                </a:solidFill>
              </a:rPr>
              <a:t>New models of governance</a:t>
            </a:r>
          </a:p>
          <a:p>
            <a:pPr lvl="1"/>
            <a:r>
              <a:rPr lang="en-GB" sz="1800" dirty="0" smtClean="0">
                <a:solidFill>
                  <a:schemeClr val="accent2"/>
                </a:solidFill>
              </a:rPr>
              <a:t>New </a:t>
            </a:r>
            <a:r>
              <a:rPr lang="en-GB" sz="1800" dirty="0" smtClean="0">
                <a:solidFill>
                  <a:schemeClr val="accent2"/>
                </a:solidFill>
              </a:rPr>
              <a:t>community partnerships and </a:t>
            </a:r>
            <a:r>
              <a:rPr lang="en-GB" sz="1800" dirty="0" smtClean="0">
                <a:solidFill>
                  <a:schemeClr val="accent2"/>
                </a:solidFill>
              </a:rPr>
              <a:t>support</a:t>
            </a:r>
          </a:p>
          <a:p>
            <a:pPr lvl="1"/>
            <a:r>
              <a:rPr lang="en-GB" sz="1800" dirty="0" smtClean="0">
                <a:solidFill>
                  <a:schemeClr val="accent2"/>
                </a:solidFill>
              </a:rPr>
              <a:t>New </a:t>
            </a:r>
            <a:r>
              <a:rPr lang="en-GB" sz="1800" dirty="0" smtClean="0">
                <a:solidFill>
                  <a:schemeClr val="accent2"/>
                </a:solidFill>
              </a:rPr>
              <a:t>businesses &amp; social </a:t>
            </a:r>
            <a:r>
              <a:rPr lang="en-GB" sz="1800" dirty="0" smtClean="0">
                <a:solidFill>
                  <a:schemeClr val="accent2"/>
                </a:solidFill>
              </a:rPr>
              <a:t>enterprises</a:t>
            </a:r>
          </a:p>
          <a:p>
            <a:pPr lvl="1"/>
            <a:endParaRPr lang="en-GB" sz="1800" dirty="0" smtClean="0">
              <a:solidFill>
                <a:schemeClr val="accent2"/>
              </a:solidFill>
            </a:endParaRPr>
          </a:p>
          <a:p>
            <a:pPr>
              <a:buNone/>
            </a:pPr>
            <a:r>
              <a:rPr lang="en-GB" sz="2200" dirty="0" smtClean="0">
                <a:solidFill>
                  <a:schemeClr val="accent2"/>
                </a:solidFill>
              </a:rPr>
              <a:t>Future </a:t>
            </a:r>
            <a:r>
              <a:rPr lang="en-GB" sz="2200" i="1" dirty="0" smtClean="0">
                <a:solidFill>
                  <a:schemeClr val="accent2"/>
                </a:solidFill>
              </a:rPr>
              <a:t>building</a:t>
            </a:r>
            <a:r>
              <a:rPr lang="en-GB" sz="2200" dirty="0" smtClean="0">
                <a:solidFill>
                  <a:schemeClr val="accent2"/>
                </a:solidFill>
              </a:rPr>
              <a:t> schools – at the heart of their local communities</a:t>
            </a:r>
          </a:p>
          <a:p>
            <a:pPr lvl="1"/>
            <a:endParaRPr lang="en-GB" sz="1800"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woods with light.jpg"/>
          <p:cNvPicPr>
            <a:picLocks noChangeAspect="1"/>
          </p:cNvPicPr>
          <p:nvPr/>
        </p:nvPicPr>
        <p:blipFill>
          <a:blip r:embed="rId2" cstate="print"/>
          <a:stretch>
            <a:fillRect/>
          </a:stretch>
        </p:blipFill>
        <p:spPr>
          <a:xfrm>
            <a:off x="0" y="-1"/>
            <a:ext cx="9144000" cy="6858001"/>
          </a:xfrm>
          <a:prstGeom prst="rect">
            <a:avLst/>
          </a:prstGeom>
        </p:spPr>
      </p:pic>
      <p:sp>
        <p:nvSpPr>
          <p:cNvPr id="8" name="Content Placeholder 7"/>
          <p:cNvSpPr>
            <a:spLocks noGrp="1"/>
          </p:cNvSpPr>
          <p:nvPr>
            <p:ph idx="1"/>
          </p:nvPr>
        </p:nvSpPr>
        <p:spPr>
          <a:xfrm>
            <a:off x="0" y="404664"/>
            <a:ext cx="3672408" cy="6120680"/>
          </a:xfrm>
        </p:spPr>
        <p:txBody>
          <a:bodyPr anchor="ctr">
            <a:normAutofit/>
          </a:bodyPr>
          <a:lstStyle/>
          <a:p>
            <a:r>
              <a:rPr lang="en-GB" b="1" dirty="0" smtClean="0">
                <a:solidFill>
                  <a:schemeClr val="bg1"/>
                </a:solidFill>
              </a:rPr>
              <a:t>In the face of constant calls for change in </a:t>
            </a:r>
            <a:r>
              <a:rPr lang="en-GB" b="1" i="1" dirty="0" smtClean="0">
                <a:solidFill>
                  <a:schemeClr val="bg1"/>
                </a:solidFill>
              </a:rPr>
              <a:t>how</a:t>
            </a:r>
            <a:r>
              <a:rPr lang="en-GB" b="1" dirty="0" smtClean="0">
                <a:solidFill>
                  <a:schemeClr val="bg1"/>
                </a:solidFill>
              </a:rPr>
              <a:t> we do education, we need to remember to create a space for asking </a:t>
            </a:r>
            <a:r>
              <a:rPr lang="en-GB" b="1" i="1" dirty="0" smtClean="0">
                <a:solidFill>
                  <a:schemeClr val="bg1"/>
                </a:solidFill>
              </a:rPr>
              <a:t>why</a:t>
            </a:r>
            <a:r>
              <a:rPr lang="en-GB" dirty="0" smtClean="0">
                <a:solidFill>
                  <a:schemeClr val="bg1"/>
                </a:solidFill>
              </a:rPr>
              <a:t>. </a:t>
            </a:r>
          </a:p>
          <a:p>
            <a:r>
              <a:rPr lang="en-GB" b="1" dirty="0" smtClean="0">
                <a:solidFill>
                  <a:schemeClr val="bg1"/>
                </a:solidFill>
              </a:rPr>
              <a:t>We need to keep an eye on the future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Thank you </a:t>
            </a:r>
            <a:endParaRPr lang="en-GB" dirty="0"/>
          </a:p>
        </p:txBody>
      </p:sp>
      <p:sp>
        <p:nvSpPr>
          <p:cNvPr id="5" name="Content Placeholder 2"/>
          <p:cNvSpPr>
            <a:spLocks noGrp="1"/>
          </p:cNvSpPr>
          <p:nvPr>
            <p:ph idx="1"/>
          </p:nvPr>
        </p:nvSpPr>
        <p:spPr/>
        <p:txBody>
          <a:bodyPr>
            <a:normAutofit fontScale="85000" lnSpcReduction="10000"/>
          </a:bodyPr>
          <a:lstStyle/>
          <a:p>
            <a:pPr marL="0" indent="0">
              <a:buNone/>
            </a:pPr>
            <a:r>
              <a:rPr lang="en-GB" sz="2000" dirty="0" smtClean="0"/>
              <a:t>Key collaborators on Beyond Current Horizons and other educational futures work:</a:t>
            </a:r>
          </a:p>
          <a:p>
            <a:pPr>
              <a:buNone/>
            </a:pPr>
            <a:r>
              <a:rPr lang="en-GB" sz="2000" dirty="0" smtClean="0"/>
              <a:t>	Professor Dave Cliff, Professor Helen Haste, Professor Sarah Harper, Professor Rob Wilson, Professor Carey Jewitt, Professor David Buckingham, Professor Rupert </a:t>
            </a:r>
            <a:r>
              <a:rPr lang="en-GB" sz="2000" dirty="0" err="1" smtClean="0"/>
              <a:t>Wegerif</a:t>
            </a:r>
            <a:r>
              <a:rPr lang="en-GB" sz="2000" dirty="0" smtClean="0"/>
              <a:t>, Professor Nick Lee, Professor Alan </a:t>
            </a:r>
            <a:r>
              <a:rPr lang="en-GB" sz="2000" dirty="0" err="1" smtClean="0"/>
              <a:t>Prout</a:t>
            </a:r>
            <a:r>
              <a:rPr lang="en-GB" sz="2000" dirty="0" smtClean="0"/>
              <a:t>, Professor Josie Taylor, Professor Claire O’Malley, Richard Sandford , Dr Ben Williamson, Dan </a:t>
            </a:r>
            <a:r>
              <a:rPr lang="en-GB" sz="2000" dirty="0" err="1" smtClean="0"/>
              <a:t>Sutch</a:t>
            </a:r>
            <a:r>
              <a:rPr lang="en-GB" sz="2000" dirty="0" smtClean="0"/>
              <a:t>, Dr Mary Ulicsak, Dr Jessica </a:t>
            </a:r>
            <a:r>
              <a:rPr lang="en-GB" sz="2000" dirty="0" err="1" smtClean="0"/>
              <a:t>Pykett</a:t>
            </a:r>
            <a:r>
              <a:rPr lang="en-GB" sz="2000" dirty="0" smtClean="0"/>
              <a:t>, Dr Vanessa </a:t>
            </a:r>
            <a:r>
              <a:rPr lang="en-GB" sz="2000" dirty="0" err="1" smtClean="0"/>
              <a:t>Pittard</a:t>
            </a:r>
            <a:r>
              <a:rPr lang="en-GB" sz="2000" dirty="0" smtClean="0"/>
              <a:t>, Dr Robert Wood, Dr John Morgan, Robin </a:t>
            </a:r>
            <a:r>
              <a:rPr lang="en-GB" sz="2000" dirty="0" err="1" smtClean="0"/>
              <a:t>Widdowson</a:t>
            </a:r>
            <a:r>
              <a:rPr lang="en-GB" sz="2000" dirty="0" smtClean="0"/>
              <a:t>, Dr Patrick </a:t>
            </a:r>
            <a:r>
              <a:rPr lang="en-GB" sz="2000" dirty="0" err="1" smtClean="0"/>
              <a:t>Hazlewood</a:t>
            </a:r>
            <a:r>
              <a:rPr lang="en-GB" sz="2000" dirty="0" smtClean="0"/>
              <a:t>, Clara Lemon, Dr Steve Sayers,  Joanne O’Hagan, Dr Richard Hall, Professor Anna Craft, Dr Nicola Whitton, Professor Mike Sharples, Simon Mauger, Dr Cathy Lewin, Professor Michael Fielding, Professor John Schostak, Dr Adam Nieman,</a:t>
            </a:r>
            <a:r>
              <a:rPr lang="en-GB" sz="2000" dirty="0" smtClean="0"/>
              <a:t> </a:t>
            </a:r>
          </a:p>
          <a:p>
            <a:pPr>
              <a:buNone/>
            </a:pPr>
            <a:r>
              <a:rPr lang="en-GB" sz="2000" dirty="0" smtClean="0"/>
              <a:t>Professor </a:t>
            </a:r>
            <a:r>
              <a:rPr lang="en-GB" sz="2000" dirty="0" smtClean="0"/>
              <a:t>Harry Torrance, Professor Maggie Maclure and the wider Create research group at MMU.</a:t>
            </a:r>
          </a:p>
          <a:p>
            <a:pPr>
              <a:buNone/>
            </a:pPr>
            <a:endParaRPr lang="en-GB" sz="2000" dirty="0" smtClean="0"/>
          </a:p>
          <a:p>
            <a:pPr>
              <a:buNone/>
            </a:pPr>
            <a:endParaRPr lang="en-GB" sz="2000" dirty="0" smtClean="0"/>
          </a:p>
          <a:p>
            <a:pPr marL="0" lvl="0" indent="0" defTabSz="457200">
              <a:buNone/>
              <a:defRPr/>
            </a:pPr>
            <a:r>
              <a:rPr lang="en-GB" sz="1700" dirty="0" smtClean="0"/>
              <a:t>Permission to use images under Creative Commons Licence from:</a:t>
            </a:r>
          </a:p>
          <a:p>
            <a:pPr marL="0" lvl="0" indent="0" defTabSz="457200">
              <a:buNone/>
              <a:defRPr/>
            </a:pPr>
            <a:r>
              <a:rPr lang="en-GB" sz="1700" dirty="0" smtClean="0"/>
              <a:t>(three ages) </a:t>
            </a:r>
            <a:r>
              <a:rPr lang="en-GB" sz="1700" dirty="0" err="1" smtClean="0"/>
              <a:t>i</a:t>
            </a:r>
            <a:r>
              <a:rPr lang="en-US" sz="1700" dirty="0" smtClean="0"/>
              <a:t>cultist http://www.flickr.com/photos/icultist</a:t>
            </a:r>
          </a:p>
          <a:p>
            <a:pPr marL="0" lvl="0" indent="0" defTabSz="457200">
              <a:buNone/>
              <a:defRPr/>
            </a:pPr>
            <a:r>
              <a:rPr lang="en-US" sz="1700" dirty="0" smtClean="0"/>
              <a:t>(rusted car) H.I.L.T </a:t>
            </a:r>
            <a:r>
              <a:rPr lang="en-US" sz="1700" dirty="0" smtClean="0">
                <a:hlinkClick r:id="rId2"/>
              </a:rPr>
              <a:t>http://www.flickr.com/photos/29311691@N05</a:t>
            </a:r>
            <a:endParaRPr lang="en-US" sz="1700" dirty="0" smtClean="0"/>
          </a:p>
          <a:p>
            <a:pPr marL="0" lvl="0" indent="0" defTabSz="457200">
              <a:buNone/>
              <a:defRPr/>
            </a:pPr>
            <a:r>
              <a:rPr lang="en-US" sz="1700" dirty="0" smtClean="0"/>
              <a:t>London Metropolitan Archive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976664"/>
          </a:xfrm>
        </p:spPr>
        <p:txBody>
          <a:bodyPr>
            <a:normAutofit fontScale="85000" lnSpcReduction="20000"/>
          </a:bodyPr>
          <a:lstStyle/>
          <a:p>
            <a:r>
              <a:rPr lang="en-GB" sz="3300" i="1" dirty="0" smtClean="0">
                <a:solidFill>
                  <a:schemeClr val="tx2"/>
                </a:solidFill>
              </a:rPr>
              <a:t>About offering possibilities – understanding </a:t>
            </a:r>
            <a:r>
              <a:rPr lang="en-GB" sz="3300" i="1" dirty="0" smtClean="0">
                <a:solidFill>
                  <a:schemeClr val="accent2"/>
                </a:solidFill>
              </a:rPr>
              <a:t>what is, what might be, what you want to be, what you don’t want to be. </a:t>
            </a:r>
            <a:r>
              <a:rPr lang="en-GB" sz="3300" i="1" dirty="0" smtClean="0">
                <a:solidFill>
                  <a:schemeClr val="tx2"/>
                </a:solidFill>
              </a:rPr>
              <a:t>It is a right and a privilege.</a:t>
            </a:r>
            <a:r>
              <a:rPr lang="en-GB" sz="3300" dirty="0" smtClean="0">
                <a:solidFill>
                  <a:schemeClr val="tx2"/>
                </a:solidFill>
              </a:rPr>
              <a:t> [PD, Mum, Office Manager]</a:t>
            </a:r>
          </a:p>
          <a:p>
            <a:endParaRPr lang="en-GB" sz="3300" dirty="0" smtClean="0">
              <a:solidFill>
                <a:schemeClr val="tx2"/>
              </a:solidFill>
            </a:endParaRPr>
          </a:p>
          <a:p>
            <a:r>
              <a:rPr lang="en-GB" sz="3300" i="1" dirty="0" smtClean="0">
                <a:solidFill>
                  <a:schemeClr val="tx2"/>
                </a:solidFill>
              </a:rPr>
              <a:t>[the purpose of education is]To open the minds of those being educated to provide them with the tools to reach their full </a:t>
            </a:r>
            <a:r>
              <a:rPr lang="en-GB" sz="3300" i="1" dirty="0" smtClean="0">
                <a:solidFill>
                  <a:schemeClr val="accent2"/>
                </a:solidFill>
              </a:rPr>
              <a:t>potential</a:t>
            </a:r>
            <a:r>
              <a:rPr lang="en-GB" sz="3300" i="1" dirty="0" smtClean="0">
                <a:solidFill>
                  <a:schemeClr val="tx2"/>
                </a:solidFill>
              </a:rPr>
              <a:t>.</a:t>
            </a:r>
            <a:r>
              <a:rPr lang="en-GB" sz="3300" dirty="0" smtClean="0">
                <a:solidFill>
                  <a:schemeClr val="tx2"/>
                </a:solidFill>
              </a:rPr>
              <a:t> [DR, </a:t>
            </a:r>
            <a:r>
              <a:rPr lang="en-GB" sz="3300" dirty="0" err="1" smtClean="0">
                <a:solidFill>
                  <a:schemeClr val="tx2"/>
                </a:solidFill>
              </a:rPr>
              <a:t>footballist</a:t>
            </a:r>
            <a:r>
              <a:rPr lang="en-GB" sz="3300" dirty="0" smtClean="0">
                <a:solidFill>
                  <a:schemeClr val="tx2"/>
                </a:solidFill>
              </a:rPr>
              <a:t>, management accountant]</a:t>
            </a:r>
          </a:p>
          <a:p>
            <a:endParaRPr lang="en-GB" sz="3300" dirty="0" smtClean="0">
              <a:solidFill>
                <a:schemeClr val="tx2"/>
              </a:solidFill>
            </a:endParaRPr>
          </a:p>
          <a:p>
            <a:r>
              <a:rPr lang="en-GB" sz="3300" i="1" dirty="0" smtClean="0">
                <a:solidFill>
                  <a:schemeClr val="tx2"/>
                </a:solidFill>
              </a:rPr>
              <a:t>To help people </a:t>
            </a:r>
            <a:r>
              <a:rPr lang="en-GB" sz="3300" i="1" dirty="0" smtClean="0">
                <a:solidFill>
                  <a:schemeClr val="accent2"/>
                </a:solidFill>
              </a:rPr>
              <a:t>realise their potential </a:t>
            </a:r>
            <a:r>
              <a:rPr lang="en-GB" sz="3300" i="1" dirty="0" smtClean="0">
                <a:solidFill>
                  <a:schemeClr val="tx2"/>
                </a:solidFill>
              </a:rPr>
              <a:t>and have a greater understanding and appreciation of the world and all its inhabitants. </a:t>
            </a:r>
            <a:r>
              <a:rPr lang="en-GB" sz="3300" dirty="0" smtClean="0">
                <a:solidFill>
                  <a:schemeClr val="tx2"/>
                </a:solidFill>
              </a:rPr>
              <a:t>[JD, electrician]</a:t>
            </a:r>
          </a:p>
          <a:p>
            <a:endParaRPr lang="en-GB" i="1" dirty="0" smtClean="0">
              <a:solidFill>
                <a:schemeClr val="tx2"/>
              </a:solidFill>
            </a:endParaRPr>
          </a:p>
          <a:p>
            <a:pPr algn="r">
              <a:buNone/>
            </a:pPr>
            <a:r>
              <a:rPr lang="en-GB" sz="2100" i="1" dirty="0" smtClean="0">
                <a:solidFill>
                  <a:schemeClr val="tx2"/>
                </a:solidFill>
              </a:rPr>
              <a:t>From Richard Hall, DMU</a:t>
            </a:r>
          </a:p>
          <a:p>
            <a:pPr algn="r">
              <a:buNone/>
            </a:pPr>
            <a:r>
              <a:rPr lang="en-GB" sz="2100" i="1" dirty="0" smtClean="0">
                <a:solidFill>
                  <a:schemeClr val="tx2"/>
                </a:solidFill>
              </a:rPr>
              <a:t>See also www.purpose/ed.org.uk</a:t>
            </a:r>
            <a:endParaRPr lang="en-GB" sz="2100" dirty="0" smtClean="0">
              <a:solidFill>
                <a:schemeClr val="tx2"/>
              </a:solidFill>
            </a:endParaRPr>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404664"/>
            <a:ext cx="8363272" cy="5976664"/>
          </a:xfrm>
        </p:spPr>
        <p:txBody>
          <a:bodyPr anchor="ctr"/>
          <a:lstStyle/>
          <a:p>
            <a:pPr algn="ctr">
              <a:buNone/>
            </a:pPr>
            <a:r>
              <a:rPr lang="en-GB" b="1" dirty="0" smtClean="0">
                <a:solidFill>
                  <a:schemeClr val="tx2"/>
                </a:solidFill>
              </a:rPr>
              <a:t>The educational contract:</a:t>
            </a:r>
          </a:p>
          <a:p>
            <a:pPr algn="ctr">
              <a:buNone/>
            </a:pPr>
            <a:r>
              <a:rPr lang="en-GB" b="1" dirty="0" smtClean="0">
                <a:solidFill>
                  <a:schemeClr val="accent2"/>
                </a:solidFill>
              </a:rPr>
              <a:t>Invest in education now and the child (and society) will be better in future</a:t>
            </a:r>
            <a:endParaRPr lang="en-GB" b="1" dirty="0">
              <a:solidFill>
                <a:schemeClr val="accent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0"/>
          </a:xfrm>
        </p:spPr>
        <p:txBody>
          <a:bodyPr/>
          <a:lstStyle/>
          <a:p>
            <a:pPr algn="ctr"/>
            <a:r>
              <a:rPr lang="en-GB" dirty="0" smtClean="0">
                <a:solidFill>
                  <a:schemeClr val="tx2"/>
                </a:solidFill>
              </a:rPr>
              <a:t>But what sorts of futures are we </a:t>
            </a:r>
            <a:r>
              <a:rPr lang="en-GB" dirty="0" smtClean="0"/>
              <a:t>imagining? </a:t>
            </a:r>
            <a:br>
              <a:rPr lang="en-GB" dirty="0" smtClean="0"/>
            </a:br>
            <a:endParaRPr lang="en-GB" dirty="0">
              <a:solidFill>
                <a:schemeClr val="tx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6192688"/>
          </a:xfrm>
        </p:spPr>
        <p:txBody>
          <a:bodyPr anchor="ctr"/>
          <a:lstStyle/>
          <a:p>
            <a:r>
              <a:rPr lang="en-GB" dirty="0" smtClean="0">
                <a:solidFill>
                  <a:schemeClr val="tx2"/>
                </a:solidFill>
              </a:rPr>
              <a:t>How old will you be in 2035? </a:t>
            </a:r>
          </a:p>
          <a:p>
            <a:endParaRPr lang="en-GB" dirty="0" smtClean="0">
              <a:solidFill>
                <a:schemeClr val="tx2"/>
              </a:solidFill>
            </a:endParaRPr>
          </a:p>
          <a:p>
            <a:r>
              <a:rPr lang="en-GB" dirty="0" smtClean="0">
                <a:solidFill>
                  <a:schemeClr val="tx2"/>
                </a:solidFill>
              </a:rPr>
              <a:t>Think of a child in</a:t>
            </a:r>
            <a:r>
              <a:rPr lang="en-GB" dirty="0" smtClean="0">
                <a:solidFill>
                  <a:schemeClr val="tx2"/>
                </a:solidFill>
              </a:rPr>
              <a:t> starting school </a:t>
            </a:r>
            <a:r>
              <a:rPr lang="en-GB" dirty="0" smtClean="0">
                <a:solidFill>
                  <a:schemeClr val="tx2"/>
                </a:solidFill>
              </a:rPr>
              <a:t>– how old will they be in 2035? </a:t>
            </a:r>
            <a:endParaRPr lang="en-GB" dirty="0">
              <a:solidFill>
                <a:schemeClr val="tx2"/>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smtClean="0"/>
              <a:t>What sorts of futures might be in development? </a:t>
            </a:r>
            <a:endParaRPr lang="en-GB" dirty="0"/>
          </a:p>
        </p:txBody>
      </p:sp>
      <p:sp>
        <p:nvSpPr>
          <p:cNvPr id="5" name="Text Placeholder 4"/>
          <p:cNvSpPr>
            <a:spLocks noGrp="1"/>
          </p:cNvSpPr>
          <p:nvPr>
            <p:ph type="body" idx="1"/>
          </p:nvPr>
        </p:nvSpPr>
        <p:spPr/>
        <p:txBody>
          <a:bodyPr/>
          <a:lstStyle/>
          <a:p>
            <a:r>
              <a:rPr lang="en-GB" dirty="0" smtClean="0"/>
              <a:t>www.beyondcurrenthorizons.org.uk</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Technology</a:t>
            </a:r>
            <a:endParaRPr lang="en-GB"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39552" y="260648"/>
            <a:ext cx="3816424" cy="6336704"/>
          </a:xfrm>
        </p:spPr>
        <p:txBody>
          <a:bodyPr>
            <a:normAutofit/>
          </a:bodyPr>
          <a:lstStyle/>
          <a:p>
            <a:pPr>
              <a:spcAft>
                <a:spcPts val="600"/>
              </a:spcAft>
            </a:pPr>
            <a:r>
              <a:rPr lang="en-US" sz="2000" dirty="0" smtClean="0"/>
              <a:t>Constant connectivity -  to people and to networks, the personal cloud</a:t>
            </a:r>
          </a:p>
          <a:p>
            <a:pPr>
              <a:spcAft>
                <a:spcPts val="600"/>
              </a:spcAft>
            </a:pPr>
            <a:r>
              <a:rPr lang="en-US" sz="2000" dirty="0" smtClean="0"/>
              <a:t>Massive computing power on demand (translation &amp; NHLI)</a:t>
            </a:r>
          </a:p>
          <a:p>
            <a:pPr>
              <a:spcAft>
                <a:spcPts val="600"/>
              </a:spcAft>
            </a:pPr>
            <a:r>
              <a:rPr lang="en-US" sz="2000" dirty="0" smtClean="0"/>
              <a:t>Merging digital and physical – internet of things, augmented landscapes, augmented bodies</a:t>
            </a:r>
          </a:p>
          <a:p>
            <a:pPr>
              <a:spcAft>
                <a:spcPts val="600"/>
              </a:spcAft>
            </a:pPr>
            <a:r>
              <a:rPr lang="en-US" sz="2000" dirty="0" smtClean="0"/>
              <a:t>Bio-technical diversity</a:t>
            </a:r>
          </a:p>
          <a:p>
            <a:pPr>
              <a:spcAft>
                <a:spcPts val="600"/>
              </a:spcAft>
            </a:pPr>
            <a:r>
              <a:rPr lang="en-US" sz="2000" dirty="0" smtClean="0"/>
              <a:t>Complexity and chaos</a:t>
            </a:r>
          </a:p>
          <a:p>
            <a:endParaRPr lang="en-GB" dirty="0"/>
          </a:p>
        </p:txBody>
      </p:sp>
      <p:pic>
        <p:nvPicPr>
          <p:cNvPr id="6" name="Picture Placeholder 5" descr="Untitled 7_large (Custom).jpg"/>
          <p:cNvPicPr>
            <a:picLocks noGrp="1" noChangeAspect="1"/>
          </p:cNvPicPr>
          <p:nvPr>
            <p:ph type="pic" idx="1"/>
          </p:nvPr>
        </p:nvPicPr>
        <p:blipFill>
          <a:blip r:embed="rId2" cstate="print"/>
          <a:srcRect t="402" b="402"/>
          <a:stretch>
            <a:fillRect/>
          </a:stretch>
        </p:blipFill>
        <p:spPr>
          <a:xfrm>
            <a:off x="4644008" y="260648"/>
            <a:ext cx="4219005" cy="6122241"/>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1.7|9.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1242</TotalTime>
  <Words>1285</Words>
  <Application>Microsoft Macintosh PowerPoint</Application>
  <PresentationFormat>On-screen Show (4:3)</PresentationFormat>
  <Paragraphs>121</Paragraphs>
  <Slides>26</Slides>
  <Notes>0</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Office Theme</vt:lpstr>
      <vt:lpstr>Building Learning Futures</vt:lpstr>
      <vt:lpstr>What is education for? </vt:lpstr>
      <vt:lpstr>Slide 3</vt:lpstr>
      <vt:lpstr>Slide 4</vt:lpstr>
      <vt:lpstr>But what sorts of futures are we imagining?  </vt:lpstr>
      <vt:lpstr>Slide 6</vt:lpstr>
      <vt:lpstr>What sorts of futures might be in development? </vt:lpstr>
      <vt:lpstr>Technology</vt:lpstr>
      <vt:lpstr>Slide 9</vt:lpstr>
      <vt:lpstr>Slide 10</vt:lpstr>
      <vt:lpstr>Knowledge</vt:lpstr>
      <vt:lpstr>Slide 12</vt:lpstr>
      <vt:lpstr>Demographics</vt:lpstr>
      <vt:lpstr>Slide 14</vt:lpstr>
      <vt:lpstr>Working in the ‘knowledge economy’</vt:lpstr>
      <vt:lpstr>Slide 16</vt:lpstr>
      <vt:lpstr>Slide 17</vt:lpstr>
      <vt:lpstr>Environmental and social disruption</vt:lpstr>
      <vt:lpstr>Slide 19</vt:lpstr>
      <vt:lpstr>Slide 20</vt:lpstr>
      <vt:lpstr>We’ve survived disruptive change before</vt:lpstr>
      <vt:lpstr>‘Learning’ practices are already changing</vt:lpstr>
      <vt:lpstr>A new educational imagination for our current times ?</vt:lpstr>
      <vt:lpstr>Some inspirations and building blocks</vt:lpstr>
      <vt:lpstr>Slide 25</vt:lpstr>
      <vt:lpstr>Thank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Keeping an eye on the future</dc:title>
  <dc:creator>Keri Facer</dc:creator>
  <cp:lastModifiedBy>Keri Facer</cp:lastModifiedBy>
  <cp:revision>127</cp:revision>
  <dcterms:created xsi:type="dcterms:W3CDTF">2011-11-21T17:38:49Z</dcterms:created>
  <dcterms:modified xsi:type="dcterms:W3CDTF">2011-11-21T18:04:26Z</dcterms:modified>
</cp:coreProperties>
</file>